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2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charts/chart3.xml" ContentType="application/vnd.openxmlformats-officedocument.drawingml.chart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ec4f9d1da640b2" /><Relationship Type="http://schemas.openxmlformats.org/officeDocument/2006/relationships/extended-properties" Target="/docProps/app.xml" Id="Rf94f0fb9afe34b08" /><Relationship Type="http://schemas.openxmlformats.org/officeDocument/2006/relationships/officeDocument" Target="/ppt/presentation.xml" Id="R4d76ce03bc094c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842f5227f34fdd"/>
  </p:sldMasterIdLst>
  <p:notesMasterIdLst>
    <p:notesMasterId xmlns:r="http://schemas.openxmlformats.org/officeDocument/2006/relationships" r:id="Rb2acba67dd404482"/>
  </p:notesMasterIdLst>
  <p:sldIdLst>
    <p:sldId xmlns:r="http://schemas.openxmlformats.org/officeDocument/2006/relationships" id="256" r:id="R3f83b7aee7d647fb"/>
    <p:sldId xmlns:r="http://schemas.openxmlformats.org/officeDocument/2006/relationships" id="257" r:id="Rfee410af310c4cb9"/>
    <p:sldId xmlns:r="http://schemas.openxmlformats.org/officeDocument/2006/relationships" id="258" r:id="Raf75b083dbaf44b2"/>
    <p:sldId xmlns:r="http://schemas.openxmlformats.org/officeDocument/2006/relationships" id="259" r:id="R632b9d8c1b9e48c1"/>
    <p:sldId xmlns:r="http://schemas.openxmlformats.org/officeDocument/2006/relationships" id="260" r:id="R7c95c4f490444a48"/>
    <p:sldId xmlns:r="http://schemas.openxmlformats.org/officeDocument/2006/relationships" id="261" r:id="R0684c1110cf84bf5"/>
    <p:sldId xmlns:r="http://schemas.openxmlformats.org/officeDocument/2006/relationships" id="262" r:id="Rbfbf805aa3354643"/>
    <p:sldId xmlns:r="http://schemas.openxmlformats.org/officeDocument/2006/relationships" id="263" r:id="Rcf89dc5cf45f4600"/>
    <p:sldId xmlns:r="http://schemas.openxmlformats.org/officeDocument/2006/relationships" id="264" r:id="Rc21be52577e94961"/>
    <p:sldId xmlns:r="http://schemas.openxmlformats.org/officeDocument/2006/relationships" id="265" r:id="Rf1c74b7fcd80479c"/>
    <p:sldId xmlns:r="http://schemas.openxmlformats.org/officeDocument/2006/relationships" id="266" r:id="Rdc5fd1dd2e794d24"/>
    <p:sldId xmlns:r="http://schemas.openxmlformats.org/officeDocument/2006/relationships" id="267" r:id="Raac9b6cf7f264b0a"/>
    <p:sldId xmlns:r="http://schemas.openxmlformats.org/officeDocument/2006/relationships" id="268" r:id="Rbd05e06b8e5e4059"/>
    <p:sldId xmlns:r="http://schemas.openxmlformats.org/officeDocument/2006/relationships" id="269" r:id="Re1c6ef34c35a4c89"/>
    <p:sldId xmlns:r="http://schemas.openxmlformats.org/officeDocument/2006/relationships" id="270" r:id="R5edfeab125f2458a"/>
    <p:sldId xmlns:r="http://schemas.openxmlformats.org/officeDocument/2006/relationships" id="271" r:id="Re559d830f9434ace"/>
    <p:sldId xmlns:r="http://schemas.openxmlformats.org/officeDocument/2006/relationships" id="272" r:id="R082a4443ed374106"/>
    <p:sldId xmlns:r="http://schemas.openxmlformats.org/officeDocument/2006/relationships" id="273" r:id="R943a4c89d87a488b"/>
    <p:sldId xmlns:r="http://schemas.openxmlformats.org/officeDocument/2006/relationships" id="274" r:id="Re96b1e75996a4cd0"/>
    <p:sldId xmlns:r="http://schemas.openxmlformats.org/officeDocument/2006/relationships" id="275" r:id="Raf8ed3ddeedd4f00"/>
    <p:sldId xmlns:r="http://schemas.openxmlformats.org/officeDocument/2006/relationships" id="276" r:id="Rebb2dd4351344064"/>
    <p:sldId xmlns:r="http://schemas.openxmlformats.org/officeDocument/2006/relationships" id="277" r:id="R735ade062aba45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0bd3e788094100" /><Relationship Type="http://schemas.openxmlformats.org/officeDocument/2006/relationships/slideMaster" Target="/ppt/slideMasters/slideMaster1.xml" Id="Raa842f5227f34fdd" /><Relationship Type="http://schemas.openxmlformats.org/officeDocument/2006/relationships/notesMaster" Target="/ppt/notesMasters/notesMaster1.xml" Id="Rb2acba67dd404482" /><Relationship Type="http://schemas.openxmlformats.org/officeDocument/2006/relationships/presProps" Target="/ppt/presProps.xml" Id="R37eba66664fd4a8b" /><Relationship Type="http://schemas.openxmlformats.org/officeDocument/2006/relationships/tableStyles" Target="/ppt/tableStyles.xml" Id="R9e503701cccb4ffe" /><Relationship Type="http://schemas.openxmlformats.org/officeDocument/2006/relationships/slide" Target="/ppt/slides/slide1.xml" Id="R3f83b7aee7d647fb" /><Relationship Type="http://schemas.openxmlformats.org/officeDocument/2006/relationships/slide" Target="/ppt/slides/slide2.xml" Id="Rfee410af310c4cb9" /><Relationship Type="http://schemas.openxmlformats.org/officeDocument/2006/relationships/slide" Target="/ppt/slides/slide3.xml" Id="Raf75b083dbaf44b2" /><Relationship Type="http://schemas.openxmlformats.org/officeDocument/2006/relationships/slide" Target="/ppt/slides/slide4.xml" Id="R632b9d8c1b9e48c1" /><Relationship Type="http://schemas.openxmlformats.org/officeDocument/2006/relationships/slide" Target="/ppt/slides/slide5.xml" Id="R7c95c4f490444a48" /><Relationship Type="http://schemas.openxmlformats.org/officeDocument/2006/relationships/slide" Target="/ppt/slides/slide6.xml" Id="R0684c1110cf84bf5" /><Relationship Type="http://schemas.openxmlformats.org/officeDocument/2006/relationships/slide" Target="/ppt/slides/slide7.xml" Id="Rbfbf805aa3354643" /><Relationship Type="http://schemas.openxmlformats.org/officeDocument/2006/relationships/slide" Target="/ppt/slides/slide8.xml" Id="Rcf89dc5cf45f4600" /><Relationship Type="http://schemas.openxmlformats.org/officeDocument/2006/relationships/slide" Target="/ppt/slides/slide9.xml" Id="Rc21be52577e94961" /><Relationship Type="http://schemas.openxmlformats.org/officeDocument/2006/relationships/slide" Target="/ppt/slides/slide10.xml" Id="Rf1c74b7fcd80479c" /><Relationship Type="http://schemas.openxmlformats.org/officeDocument/2006/relationships/slide" Target="/ppt/slides/slide11.xml" Id="Rdc5fd1dd2e794d24" /><Relationship Type="http://schemas.openxmlformats.org/officeDocument/2006/relationships/slide" Target="/ppt/slides/slide12.xml" Id="Raac9b6cf7f264b0a" /><Relationship Type="http://schemas.openxmlformats.org/officeDocument/2006/relationships/slide" Target="/ppt/slides/slide13.xml" Id="Rbd05e06b8e5e4059" /><Relationship Type="http://schemas.openxmlformats.org/officeDocument/2006/relationships/slide" Target="/ppt/slides/slide14.xml" Id="Re1c6ef34c35a4c89" /><Relationship Type="http://schemas.openxmlformats.org/officeDocument/2006/relationships/slide" Target="/ppt/slides/slide15.xml" Id="R5edfeab125f2458a" /><Relationship Type="http://schemas.openxmlformats.org/officeDocument/2006/relationships/slide" Target="/ppt/slides/slide16.xml" Id="Re559d830f9434ace" /><Relationship Type="http://schemas.openxmlformats.org/officeDocument/2006/relationships/slide" Target="/ppt/slides/slide17.xml" Id="R082a4443ed374106" /><Relationship Type="http://schemas.openxmlformats.org/officeDocument/2006/relationships/slide" Target="/ppt/slides/slide18.xml" Id="R943a4c89d87a488b" /><Relationship Type="http://schemas.openxmlformats.org/officeDocument/2006/relationships/slide" Target="/ppt/slides/slide19.xml" Id="Re96b1e75996a4cd0" /><Relationship Type="http://schemas.openxmlformats.org/officeDocument/2006/relationships/slide" Target="/ppt/slides/slide20.xml" Id="Raf8ed3ddeedd4f00" /><Relationship Type="http://schemas.openxmlformats.org/officeDocument/2006/relationships/slide" Target="/ppt/slides/slide21.xml" Id="Rebb2dd4351344064" /><Relationship Type="http://schemas.openxmlformats.org/officeDocument/2006/relationships/slide" Target="/ppt/slides/slide22.xml" Id="R735ade062aba45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94930b039b4d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a23876e2374eec" /><Relationship Type="http://schemas.openxmlformats.org/officeDocument/2006/relationships/notesMaster" Target="/ppt/notesMasters/notesMaster1.xml" Id="R13c7abe6629c4f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0fc842ea264bcc" /><Relationship Type="http://schemas.openxmlformats.org/officeDocument/2006/relationships/notesMaster" Target="/ppt/notesMasters/notesMaster1.xml" Id="R017482998e8d4a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a0d8dc3e744a78" /><Relationship Type="http://schemas.openxmlformats.org/officeDocument/2006/relationships/notesMaster" Target="/ppt/notesMasters/notesMaster1.xml" Id="Rdf13d88580a546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48955708404070" /><Relationship Type="http://schemas.openxmlformats.org/officeDocument/2006/relationships/notesMaster" Target="/ppt/notesMasters/notesMaster1.xml" Id="R3f9c634c2ed141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bc3f8f43284d2b" /><Relationship Type="http://schemas.openxmlformats.org/officeDocument/2006/relationships/notesMaster" Target="/ppt/notesMasters/notesMaster1.xml" Id="R8a0b6a10727f4aa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bd8ad35c13494d" /><Relationship Type="http://schemas.openxmlformats.org/officeDocument/2006/relationships/notesMaster" Target="/ppt/notesMasters/notesMaster1.xml" Id="R30856e57040c467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387922a3594acb" /><Relationship Type="http://schemas.openxmlformats.org/officeDocument/2006/relationships/notesMaster" Target="/ppt/notesMasters/notesMaster1.xml" Id="Rbc956595f9c8433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89b0336c3c494b" /><Relationship Type="http://schemas.openxmlformats.org/officeDocument/2006/relationships/notesMaster" Target="/ppt/notesMasters/notesMaster1.xml" Id="R286158082e0d4b5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d123997c43e4fd9" /><Relationship Type="http://schemas.openxmlformats.org/officeDocument/2006/relationships/notesMaster" Target="/ppt/notesMasters/notesMaster1.xml" Id="R0d0d575bbe1f46c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61e992181941fe" /><Relationship Type="http://schemas.openxmlformats.org/officeDocument/2006/relationships/notesMaster" Target="/ppt/notesMasters/notesMaster1.xml" Id="Re59f7e1f5afd4b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0ad5220c61b4b9d" /><Relationship Type="http://schemas.openxmlformats.org/officeDocument/2006/relationships/notesMaster" Target="/ppt/notesMasters/notesMaster1.xml" Id="R23ff7034d81b4ec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487d49155304c3d" /><Relationship Type="http://schemas.openxmlformats.org/officeDocument/2006/relationships/notesMaster" Target="/ppt/notesMasters/notesMaster1.xml" Id="R9326b0caccd7408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49b17c0cac04196" /><Relationship Type="http://schemas.openxmlformats.org/officeDocument/2006/relationships/notesMaster" Target="/ppt/notesMasters/notesMaster1.xml" Id="Rd98eed03f93d41f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487f4d2cfd4e9b" /><Relationship Type="http://schemas.openxmlformats.org/officeDocument/2006/relationships/notesMaster" Target="/ppt/notesMasters/notesMaster1.xml" Id="Re54f9626d38242e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f278e1107064a26" /><Relationship Type="http://schemas.openxmlformats.org/officeDocument/2006/relationships/notesMaster" Target="/ppt/notesMasters/notesMaster1.xml" Id="R7ecbb722adbf412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0ecdcd7a5ca4dd7" /><Relationship Type="http://schemas.openxmlformats.org/officeDocument/2006/relationships/notesMaster" Target="/ppt/notesMasters/notesMaster1.xml" Id="R303398008815499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d87dc0a871c4983" /><Relationship Type="http://schemas.openxmlformats.org/officeDocument/2006/relationships/notesMaster" Target="/ppt/notesMasters/notesMaster1.xml" Id="R925f2567817b42b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de3714ca6cf400b" /><Relationship Type="http://schemas.openxmlformats.org/officeDocument/2006/relationships/notesMaster" Target="/ppt/notesMasters/notesMaster1.xml" Id="R57075ee5207b432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7b238c6f9374aff" /><Relationship Type="http://schemas.openxmlformats.org/officeDocument/2006/relationships/notesMaster" Target="/ppt/notesMasters/notesMaster1.xml" Id="R500702fed1f34cf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f467ab64df9483c" /><Relationship Type="http://schemas.openxmlformats.org/officeDocument/2006/relationships/notesMaster" Target="/ppt/notesMasters/notesMaster1.xml" Id="Rc1273989302c43f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c12f54935174d6d" /><Relationship Type="http://schemas.openxmlformats.org/officeDocument/2006/relationships/notesMaster" Target="/ppt/notesMasters/notesMaster1.xml" Id="R4b5ab5181a07452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64b23f415d74323" /><Relationship Type="http://schemas.openxmlformats.org/officeDocument/2006/relationships/notesMaster" Target="/ppt/notesMasters/notesMaster1.xml" Id="R21aa7785e7114e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Research prepared for Almaro. Target return is net to investors after fees and carried interest, before investor-specific tax. User confirms no assets controlled. Photograph from existing Almaro source public/images/clean/cortijo-garden.jpg, originally Cortijo del Marqués: https://www.cortijodelmarques.com/. Shown as a prospective property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user targets &gt;20% net LP IRR. No land, properties, committed capital or debt terms are established. Returns are scenarios, not expected performance. Workbook contains detailed assumptions and cash flows.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https://www.azora.com/en/our-strategies/hospitality-leisure/</a:t>
            </a:r>
          </a:p>
          <a:p xmlns:a="http://schemas.openxmlformats.org/drawingml/2006/main">
            <a:r>
              <a:t>https://www.honotel.com/en/investissement/</a:t>
            </a:r>
          </a:p>
          <a:p xmlns:a="http://schemas.openxmlformats.org/drawingml/2006/main">
            <a:r>
              <a:t>Hispania was a mixed property portfolio. Honotel does not define gross/net on its webpage. Carey cash-on-cash is not an IRR. Selected cases are not a representative return distribution.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https://vestigecollection.com/wp-content/uploads/2023/07/Brand-Presentation_EN.pdf</a:t>
            </a:r>
          </a:p>
          <a:p xmlns:a="http://schemas.openxmlformats.org/drawingml/2006/main">
            <a:r>
              <a:t>https://www.reschio.com/things-we-love/30-years-of-reschio-evolution</a:t>
            </a:r>
          </a:p>
          <a:p xmlns:a="http://schemas.openxmlformats.org/drawingml/2006/main">
            <a:r>
              <a:t>https://www.reschio.com/own-a-house</a:t>
            </a:r>
          </a:p>
          <a:p xmlns:a="http://schemas.openxmlformats.org/drawingml/2006/main">
            <a:r>
              <a:t>https://www.kslcapital.com/news?46ee8eb3_page=6</a:t>
            </a:r>
          </a:p>
          <a:p xmlns:a="http://schemas.openxmlformats.org/drawingml/2006/main">
            <a:r>
              <a:t>Vestige 2023 presentation:25 properties planned/assembled,12hotels13estates,3open. Reschio estate bought1994; hotel opened2021. No verified realized hotel IRR found in reviewed sources.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https://docs.planning.org.uk/20241030/238/SLP8Y4TY0US00/bd52pljfuq1ufcv9.pdf</a:t>
            </a:r>
          </a:p>
          <a:p xmlns:a="http://schemas.openxmlformats.org/drawingml/2006/main">
            <a:r>
              <a:t>Developer-commissioned appraisal.33/41/50/56key scenarios projected unlevered IRRs -5.9/4.9/11.1/14.5%.56key geared20.1%.Zero land acquisition cost;65%LTC7.5%interest;2development+10operatingyears;7%exit yield;6.8%sellingcost. Not netLPafterfundfees/carry.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https://www.ine.es/dyngs/Prensa/en/CTH1225.htm</a:t>
            </a:r>
          </a:p>
          <a:p xmlns:a="http://schemas.openxmlformats.org/drawingml/2006/main">
            <a:r>
              <a:t>https://www.ine.es/dyngs/Prensa/en/CTH0726.htm</a:t>
            </a:r>
          </a:p>
          <a:p xmlns:a="http://schemas.openxmlformats.org/drawingml/2006/main">
            <a:r>
              <a:t>https://www.idescat.cat/indicadors/?id=aec&amp;lang=es&amp;n=15534&amp;t=&amp;tema=turis</a:t>
            </a:r>
          </a:p>
          <a:p xmlns:a="http://schemas.openxmlformats.org/drawingml/2006/main">
            <a:r>
              <a:t>https://www.colliers.com/en-es/news/la-inversion-hotelera-en-espana-alcanza-los-4275-millones-de-euros-en-2025</a:t>
            </a:r>
          </a:p>
          <a:p xmlns:a="http://schemas.openxmlformats.org/drawingml/2006/main">
            <a:r>
              <a:t>https://www.cbre.es/insights/reports/nuevos-records-para-la-industria-hotelera-espanola</a:t>
            </a:r>
          </a:p>
          <a:p xmlns:a="http://schemas.openxmlformats.org/drawingml/2006/main">
            <a:r>
              <a:t>Metric definitions and periods differ. Rural occupancy is not a luxury-hotel comp. CBRE GOP excludes charges that determine investor cash.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https://app.atlasinvestments.es/atlas?market=cottage&amp;collection=almaro&amp;ask=any</a:t>
            </a:r>
          </a:p>
          <a:p xmlns:a="http://schemas.openxmlformats.org/drawingml/2006/main">
            <a:r>
              <a:t>https://almarocollection.com/investment</a:t>
            </a:r>
          </a:p>
          <a:p xmlns:a="http://schemas.openxmlformats.org/drawingml/2006/main">
            <a:r>
              <a:t>https://www.villasfincas.com/en-186-00965P/cortijo-granada.html</a:t>
            </a:r>
          </a:p>
          <a:p xmlns:a="http://schemas.openxmlformats.org/drawingml/2006/main">
            <a:r>
              <a:t>https://www.zaharavillas.com/ventas/hotel-rural-en-venta-san-ambrosio-20-dormitorios-ref-785</a:t>
            </a:r>
          </a:p>
          <a:p xmlns:a="http://schemas.openxmlformats.org/drawingml/2006/main">
            <a:r>
              <a:t>https://www.buythathotel.com/listing/historic-cave-hotel-for-sale-near-granada</a:t>
            </a:r>
          </a:p>
          <a:p xmlns:a="http://schemas.openxmlformats.org/drawingml/2006/main">
            <a:r>
              <a:t>https://www.astenrealty.com/es/properties/B187</a:t>
            </a:r>
          </a:p>
          <a:p xmlns:a="http://schemas.openxmlformats.org/drawingml/2006/main">
            <a:r>
              <a:t>https://inmoolaya.com/propiedad/10999/inmo-olaya-ofrece-esta-venta-hotel-rural-cantabria/</a:t>
            </a:r>
          </a:p>
          <a:p xmlns:a="http://schemas.openxmlformats.org/drawingml/2006/main">
            <a:r>
              <a:t>https://www.cumbrevillas.com/en/buy/2141A</a:t>
            </a:r>
          </a:p>
          <a:p xmlns:a="http://schemas.openxmlformats.org/drawingml/2006/main">
            <a:r>
              <a:t>Bedrooms may differ from guest keys; not independently verified.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https://almarocollection.com/investment</a:t>
            </a:r>
          </a:p>
          <a:p xmlns:a="http://schemas.openxmlformats.org/drawingml/2006/main">
            <a:r>
              <a:t>https://www.cottageproperties.es/es/comprar-propiedad/masia-del-siglo-xviii-en-venta-en-maia-de-montcal-garrotxa-girona-2195-2195</a:t>
            </a:r>
          </a:p>
          <a:p xmlns:a="http://schemas.openxmlformats.org/drawingml/2006/main">
            <a:r>
              <a:t>https://www.cottageproperties.es/es/comprar-propiedad/masia-majestuosa-en-venta-llagostera-2065-2065</a:t>
            </a:r>
          </a:p>
          <a:p xmlns:a="http://schemas.openxmlformats.org/drawingml/2006/main">
            <a:r>
              <a:t>https://www.lesvoltesrealestate.com/ca/immoble/4278029_masia-pairal-autentica-per-a-restaurar-en-venda-al-castell-d-emporda-una-veritable-capsula-del-temps</a:t>
            </a:r>
          </a:p>
          <a:p xmlns:a="http://schemas.openxmlformats.org/drawingml/2006/main">
            <a:r>
              <a:t>Castell source site could not independently be fetched; Almaro source listing data 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https://almarocollection.com/investment</a:t>
            </a:r>
          </a:p>
          <a:p xmlns:a="http://schemas.openxmlformats.org/drawingml/2006/main">
            <a:r>
              <a:t>Earlier screens: Cortijo4.29%;Palomar1.52%;LaTala3.0%;Casablanca1.43%;Casona1.11%;Lentos0.53%;Llagostera4.93%;Castell5.41%.CanTraverunmodeled. After4%revenue reserve. Existing limited-work budgets do not fully cost the new luxury vision.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Base scenario. Acquisition allowances10%price+€100k fixed.15%contingency on works/FF&amp;E/soft costs is a modeling assumption; preliminary heritage work warrants additional stress. Development overhead€150k each at t0/t1/t2. No time-zero interest; years1–2 accrue on opening debt plus half of new draws. Does not include later operating losses/fund costs; shown in LP contributions.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ADR500 at opening; stabilized525.31. Qualifying625atopening;stabilized656.64. Rooms keys×365×annualoccupancy×ADR. Otherrevenue35%rooms;variable35%total;fixedhotel1.65m/1.75m starting;platform300k starting;inflation2.5%;reserve4%totalrev. NOI afterplatform/reserve,beforedebt/tax/fundfees. Model is not any nineproperty underwriting.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Full model waterfall:1.5%annualmanagementfee on statedinitialequitybasis,35kvehiclecost/year;20%carry above8%compoundingpref with capital returned, noGPcatch-up.50%eligiblecostdebt6.5%interest2%amortization;exit8%cappostreserveNOI;2%sellingcost;25%operating/disposaltax simplified. Period dates annual. NetLPIRR not forecast.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BasefreepropertyIRR:0.12587388402830302;qualifyingmaxpurchase:2845823.7253262885;maxtotalcost:10538354.317945072.Allotherqualifyingassumptionsheldfixedincluding300kplatformallocation,625ADR68%occ. Not transferable to15keys oranotherbuilding.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Qualifyingcase23.197%;standalone650kinsteadof300k17.683%;delay1year+works20%18.340%;cap9%21.363%;ADRminus10%17.39%;occupancyminus10pp13.89%. Debt for overrun scenario re-sized at50%eligiblecost; no committed overrun facility. 15key NOI after reserve/overhead is positive121k but DSCR0.50x; no independent land residual appraisal provided.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Downside uses8.5%exitcap. Model floors equity sale recovery atzero and does not charge LPs lender shortfall. Guarantees,restructuring and foreclosurecosts excluded.15key scenario€500ADR65%occupancy;positiveNOI121k but fails debtservice0.50x. No independent alternativeuse/landvaluation modeled.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uses followingyearpostreserveNOI/8%exitcap. QualifyingterminalnetLPdistribution:15536743.560962182 totalLPdistributions:18635208.783176538.Terminaldistributionincludesfinalyearoperatingcash. Grosssalevalue:25207253.474730004 or 840241.7824910001 perkey. Cashflows not markedappraisal.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Acquisitionversuslease/JV/management comparisons are framework,not realizedreturns. DonotcompareownerrealestateIRRwithmanagement-companyreturnonlowequityasifequivalent.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https://www.boe.es/buscar/act.php?id=BOE-A-2014-11714</a:t>
            </a:r>
          </a:p>
          <a:p xmlns:a="http://schemas.openxmlformats.org/drawingml/2006/main">
            <a:r>
              <a:t>ECR/EICC/AIFclassificationdependsonoperatinghotelvspropertyactivityandfundraisingstructure.Art72thresholdsnotblanketexemption. Specialistcounselmustclassifybeforemarketing. Modeledfeesareassumptions,notagreedterms.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https://www.boe.es/buscar/act.php?id=BOE-A-1985-12534</a:t>
            </a:r>
          </a:p>
          <a:p xmlns:a="http://schemas.openxmlformats.org/drawingml/2006/main">
            <a:r>
              <a:t>Regionalclassification,heritage,tourism,planning,utilitiesandtaxrulesvary.Noassetlegalopinionprovided.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Budgetillustration:commercial/operator20–35k;technical/planning35–70k;legal/tax20–40k;debt/valuation10–20k;contingency15–35k=100–200k. Stageabortspend. No purchase or fundraisingauthorizationimpliedbydeck.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Pitchisconditionalandmustnotbepresentedasafundtrackrecord. Nineprospectsnonecontrolled. Noverifiedperformanceorcapitalcommitments.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azora: https://www.azora.com/en/our-strategies/hospitality-leisure/</a:t>
            </a:r>
          </a:p>
          <a:p xmlns:a="http://schemas.openxmlformats.org/drawingml/2006/main">
            <a:r>
              <a:t>honotel: https://www.honotel.com/en/investissement/</a:t>
            </a:r>
          </a:p>
          <a:p xmlns:a="http://schemas.openxmlformats.org/drawingml/2006/main">
            <a:r>
              <a:t>pig: https://docs.planning.org.uk/20241030/238/SLP8Y4TY0US00/bd52pljfuq1ufcv9.pdf</a:t>
            </a:r>
          </a:p>
          <a:p xmlns:a="http://schemas.openxmlformats.org/drawingml/2006/main">
            <a:r>
              <a:t>ksl: https://www.kslcapital.com/news?46ee8eb3_page=6</a:t>
            </a:r>
          </a:p>
          <a:p xmlns:a="http://schemas.openxmlformats.org/drawingml/2006/main">
            <a:r>
              <a:t>vestige: https://vestigecollection.com/wp-content/uploads/2023/07/Brand-Presentation_EN.pdf</a:t>
            </a:r>
          </a:p>
          <a:p xmlns:a="http://schemas.openxmlformats.org/drawingml/2006/main">
            <a:r>
              <a:t>reschio: https://www.reschio.com/things-we-love/30-years-of-reschio-evolution</a:t>
            </a:r>
          </a:p>
          <a:p xmlns:a="http://schemas.openxmlformats.org/drawingml/2006/main">
            <a:r>
              <a:t>market: https://www.ine.es/dyngs/Prensa/en/CTH1225.htm</a:t>
            </a:r>
          </a:p>
          <a:p xmlns:a="http://schemas.openxmlformats.org/drawingml/2006/main">
            <a:r>
              <a:t>july: https://www.ine.es/dyngs/Prensa/en/CTH0726.htm</a:t>
            </a:r>
          </a:p>
          <a:p xmlns:a="http://schemas.openxmlformats.org/drawingml/2006/main">
            <a:r>
              <a:t>rural: https://www.idescat.cat/indicadors/?id=aec&amp;lang=es&amp;n=15534&amp;t=&amp;tema=turis</a:t>
            </a:r>
          </a:p>
          <a:p xmlns:a="http://schemas.openxmlformats.org/drawingml/2006/main">
            <a:r>
              <a:t>colliers: https://www.colliers.com/en-es/news/la-inversion-hotelera-en-espana-alcanza-los-4275-millones-de-euros-en-2025</a:t>
            </a:r>
          </a:p>
          <a:p xmlns:a="http://schemas.openxmlformats.org/drawingml/2006/main">
            <a:r>
              <a:t>cbre: https://www.cbre.es/insights/reports/nuevos-records-para-la-industria-hotelera-espanola</a:t>
            </a:r>
          </a:p>
          <a:p xmlns:a="http://schemas.openxmlformats.org/drawingml/2006/main">
            <a:r>
              <a:t>site: https://almarocollection.com/investment</a:t>
            </a:r>
          </a:p>
          <a:p xmlns:a="http://schemas.openxmlformats.org/drawingml/2006/main">
            <a:r>
              <a:t>atlas: https://app.atlasinvestments.es/atlas?market=cottage&amp;collection=almaro&amp;ask=any</a:t>
            </a:r>
          </a:p>
          <a:p xmlns:a="http://schemas.openxmlformats.org/drawingml/2006/main">
            <a:r>
              <a:t>fund: https://www.boe.es/buscar/act.php?id=BOE-A-2014-11714</a:t>
            </a:r>
          </a:p>
          <a:p xmlns:a="http://schemas.openxmlformats.org/drawingml/2006/main">
            <a:r>
              <a:t>heritage: https://www.boe.es/buscar/act.php?id=BOE-A-1985-12534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2ea8bc5b4d43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01a11cf77e45f0" /><Relationship Type="http://schemas.openxmlformats.org/officeDocument/2006/relationships/slideLayout" Target="/ppt/slideLayouts/slideLayout1.xml" Id="R8188975c7d1543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88975c7d1543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e5807840ed4c42" /><Relationship Type="http://schemas.openxmlformats.org/officeDocument/2006/relationships/image" Target="/ppt/media/image.jpeg" Id="R9d9394016c7f4ad9" /><Relationship Type="http://schemas.openxmlformats.org/officeDocument/2006/relationships/notesSlide" Target="/ppt/notesSlides/notesSlide1.xml" Id="Rf869dc939e7e4a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2a227b7b6e4a1b" /><Relationship Type="http://schemas.openxmlformats.org/officeDocument/2006/relationships/notesSlide" Target="/ppt/notesSlides/notesSlide2.xml" Id="Rb7a159d0a5e14b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048acc5904d02" /><Relationship Type="http://schemas.openxmlformats.org/officeDocument/2006/relationships/notesSlide" Target="/ppt/notesSlides/notesSlide3.xml" Id="Rca4a33f077f841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3c797938eb4e90" /><Relationship Type="http://schemas.openxmlformats.org/officeDocument/2006/relationships/notesSlide" Target="/ppt/notesSlides/notesSlide4.xml" Id="Rd3df59e635b04d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2602a7ba8428f" /><Relationship Type="http://schemas.openxmlformats.org/officeDocument/2006/relationships/chart" Target="/ppt/slides/charts/chart1.xml" Id="R9d636351d794493e" /><Relationship Type="http://schemas.openxmlformats.org/officeDocument/2006/relationships/notesSlide" Target="/ppt/notesSlides/notesSlide5.xml" Id="R2e4c69213c2f46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61dee66314d9f" /><Relationship Type="http://schemas.openxmlformats.org/officeDocument/2006/relationships/notesSlide" Target="/ppt/notesSlides/notesSlide6.xml" Id="R798b16a8e17644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356a0a9ad47be" /><Relationship Type="http://schemas.openxmlformats.org/officeDocument/2006/relationships/notesSlide" Target="/ppt/notesSlides/notesSlide7.xml" Id="R6dff69f1709b4b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c000b8ce64681" /><Relationship Type="http://schemas.openxmlformats.org/officeDocument/2006/relationships/notesSlide" Target="/ppt/notesSlides/notesSlide8.xml" Id="R9b001469d83041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af9a9193a44ede" /><Relationship Type="http://schemas.openxmlformats.org/officeDocument/2006/relationships/chart" Target="/ppt/slides/charts/chart2.xml" Id="Rcc75512db0be403b" /><Relationship Type="http://schemas.openxmlformats.org/officeDocument/2006/relationships/notesSlide" Target="/ppt/notesSlides/notesSlide9.xml" Id="Rc85158c647fe40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5744af49e44b0" /><Relationship Type="http://schemas.openxmlformats.org/officeDocument/2006/relationships/notesSlide" Target="/ppt/notesSlides/notesSlide10.xml" Id="R6c1a02643a47436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8c03d98b74483" /><Relationship Type="http://schemas.openxmlformats.org/officeDocument/2006/relationships/notesSlide" Target="/ppt/notesSlides/notesSlide11.xml" Id="R9e65ed8d725245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30e53a36ef43a0" /><Relationship Type="http://schemas.openxmlformats.org/officeDocument/2006/relationships/notesSlide" Target="/ppt/notesSlides/notesSlide12.xml" Id="R62fa2b21f3fe4a1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74ed95d8894ed5" /><Relationship Type="http://schemas.openxmlformats.org/officeDocument/2006/relationships/notesSlide" Target="/ppt/notesSlides/notesSlide13.xml" Id="R198b2e5f5ea5443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5ba4d62666492c" /><Relationship Type="http://schemas.openxmlformats.org/officeDocument/2006/relationships/chart" Target="/ppt/slides/charts/chart3.xml" Id="Rfa240f1121b641da" /><Relationship Type="http://schemas.openxmlformats.org/officeDocument/2006/relationships/notesSlide" Target="/ppt/notesSlides/notesSlide14.xml" Id="Rd42adcf775f748f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9a19d92fd8434f" /><Relationship Type="http://schemas.openxmlformats.org/officeDocument/2006/relationships/notesSlide" Target="/ppt/notesSlides/notesSlide15.xml" Id="Ra019a40ad8e64e9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870722e5b41b7" /><Relationship Type="http://schemas.openxmlformats.org/officeDocument/2006/relationships/notesSlide" Target="/ppt/notesSlides/notesSlide16.xml" Id="R1841563c2742437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a8d0bcb394e29" /><Relationship Type="http://schemas.openxmlformats.org/officeDocument/2006/relationships/notesSlide" Target="/ppt/notesSlides/notesSlide17.xml" Id="Rce1d868cd97a447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f288bc27a6469b" /><Relationship Type="http://schemas.openxmlformats.org/officeDocument/2006/relationships/notesSlide" Target="/ppt/notesSlides/notesSlide18.xml" Id="R11b5f216451a4cc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69de32b2a4186" /><Relationship Type="http://schemas.openxmlformats.org/officeDocument/2006/relationships/notesSlide" Target="/ppt/notesSlides/notesSlide19.xml" Id="R822df0a0dcf54e9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acee3d101d401c" /><Relationship Type="http://schemas.openxmlformats.org/officeDocument/2006/relationships/notesSlide" Target="/ppt/notesSlides/notesSlide20.xml" Id="R183c9f247ef549d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ddb991a2cc48d8" /><Relationship Type="http://schemas.openxmlformats.org/officeDocument/2006/relationships/notesSlide" Target="/ppt/notesSlides/notesSlide21.xml" Id="Rd09266ed68f6465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79e6887ebb4759" /><Relationship Type="http://schemas.openxmlformats.org/officeDocument/2006/relationships/notesSlide" Target="/ppt/notesSlides/notesSlide22.xml" Id="R408adb1c9aaa4aa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Return</c:v>
          </c:tx>
          <c:spPr>
            <a:solidFill xmlns:a="http://schemas.openxmlformats.org/drawingml/2006/main">
              <a:srgbClr val="315D4C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33 keys</c:v>
                </c:pt>
                <c:pt idx="1">
                  <c:v>41 keys</c:v>
                </c:pt>
                <c:pt idx="2">
                  <c:v>50 keys</c:v>
                </c:pt>
                <c:pt idx="3">
                  <c:v>56 keys</c:v>
                </c:pt>
              </c:strCache>
            </c:strRef>
          </c:cat>
          <c:val>
            <c:numRef>
              <c:f>'Chart Data'!$B$2:$B$5</c:f>
              <c:numCache>
                <c:formatCode>0.0"%"</c:formatCode>
                <c:ptCount val="4"/>
                <c:pt idx="0">
                  <c:v>-5.9</c:v>
                </c:pt>
                <c:pt idx="1">
                  <c:v>4.9</c:v>
                </c:pt>
                <c:pt idx="2">
                  <c:v>11.1</c:v>
                </c:pt>
                <c:pt idx="3">
                  <c:v>14.5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192D28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20"/>
          <c:min val="-1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3DAD2"/>
              </a:solidFill>
            </a:ln>
          </c:spPr>
        </c:majorGridlines>
        <c:numFmt formatCode="0.0&quot;%&quot;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6F1"/>
        </a:solidFill>
      </c:spPr>
    </c:plotArea>
    <c:plotVisOnly val="1"/>
  </c:chart>
  <c:spPr>
    <a:solidFill xmlns:a="http://schemas.openxmlformats.org/drawingml/2006/main">
      <a:srgbClr val="F7F6F1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Return</c:v>
          </c:tx>
          <c:spPr>
            <a:solidFill xmlns:a="http://schemas.openxmlformats.org/drawingml/2006/main">
              <a:srgbClr val="315D4C"/>
            </a:solidFill>
          </c:spPr>
          <c:cat>
            <c:strRef>
              <c:f>'Chart Data'!$A$2:$A$9</c:f>
              <c:strCache>
                <c:ptCount val="8"/>
                <c:pt idx="0">
                  <c:v>Cortijo</c:v>
                </c:pt>
                <c:pt idx="1">
                  <c:v>Palomar</c:v>
                </c:pt>
                <c:pt idx="2">
                  <c:v>La Tala</c:v>
                </c:pt>
                <c:pt idx="3">
                  <c:v>Casablanca</c:v>
                </c:pt>
                <c:pt idx="4">
                  <c:v>Casona</c:v>
                </c:pt>
                <c:pt idx="5">
                  <c:v>Lentos</c:v>
                </c:pt>
                <c:pt idx="6">
                  <c:v>Llagostera</c:v>
                </c:pt>
                <c:pt idx="7">
                  <c:v>Castell</c:v>
                </c:pt>
              </c:strCache>
            </c:strRef>
          </c:cat>
          <c:val>
            <c:numRef>
              <c:f>'Chart Data'!$B$2:$B$9</c:f>
              <c:numCache>
                <c:formatCode>0.0"%"</c:formatCode>
                <c:ptCount val="8"/>
                <c:pt idx="0">
                  <c:v>4.29</c:v>
                </c:pt>
                <c:pt idx="1">
                  <c:v>1.52</c:v>
                </c:pt>
                <c:pt idx="2">
                  <c:v>3</c:v>
                </c:pt>
                <c:pt idx="3">
                  <c:v>1.43</c:v>
                </c:pt>
                <c:pt idx="4">
                  <c:v>1.11</c:v>
                </c:pt>
                <c:pt idx="5">
                  <c:v>0.53</c:v>
                </c:pt>
                <c:pt idx="6">
                  <c:v>4.93</c:v>
                </c:pt>
                <c:pt idx="7">
                  <c:v>5.41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192D28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6"/>
        </c:scaling>
        <c:delete val="0"/>
        <c:axPos val="l"/>
        <c:majorGridlines>
          <c:spPr>
            <a:ln xmlns:a="http://schemas.openxmlformats.org/drawingml/2006/main" w="9525">
              <a:solidFill>
                <a:srgbClr val="D3DAD2"/>
              </a:solidFill>
            </a:ln>
          </c:spPr>
        </c:majorGridlines>
        <c:numFmt formatCode="0.0&quot;%&quot;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6F1"/>
        </a:solidFill>
      </c:spPr>
    </c:plotArea>
    <c:plotVisOnly val="1"/>
  </c:chart>
  <c:spPr>
    <a:solidFill xmlns:a="http://schemas.openxmlformats.org/drawingml/2006/main">
      <a:srgbClr val="F7F6F1"/>
    </a:solidFill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Return</c:v>
          </c:tx>
          <c:spPr>
            <a:solidFill xmlns:a="http://schemas.openxmlformats.org/drawingml/2006/main">
              <a:srgbClr val="315D4C"/>
            </a:solidFill>
          </c:spPr>
          <c:cat>
            <c:strRef>
              <c:f>'Chart Data'!$A$2:$A$6</c:f>
              <c:strCache>
                <c:ptCount val="5"/>
                <c:pt idx="0">
                  <c:v>Qualifying</c:v>
                </c:pt>
                <c:pt idx="1">
                  <c:v>Full platform</c:v>
                </c:pt>
                <c:pt idx="2">
                  <c:v>Delay + cost</c:v>
                </c:pt>
                <c:pt idx="3">
                  <c:v>ADR −10%</c:v>
                </c:pt>
                <c:pt idx="4">
                  <c:v>Occ. −10pp</c:v>
                </c:pt>
              </c:strCache>
            </c:strRef>
          </c:cat>
          <c:val>
            <c:numRef>
              <c:f>'Chart Data'!$B$2:$B$6</c:f>
              <c:numCache>
                <c:formatCode>0.0"%"</c:formatCode>
                <c:ptCount val="5"/>
                <c:pt idx="0">
                  <c:v>23.2</c:v>
                </c:pt>
                <c:pt idx="1">
                  <c:v>17.68</c:v>
                </c:pt>
                <c:pt idx="2">
                  <c:v>18.34</c:v>
                </c:pt>
                <c:pt idx="3">
                  <c:v>17.39</c:v>
                </c:pt>
                <c:pt idx="4">
                  <c:v>13.89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192D28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3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3DAD2"/>
              </a:solidFill>
            </a:ln>
          </c:spPr>
        </c:majorGridlines>
        <c:numFmt formatCode="0.0&quot;%&quot;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6F1"/>
        </a:solidFill>
      </c:spPr>
    </c:plotArea>
    <c:plotVisOnly val="1"/>
  </c:chart>
  <c:spPr>
    <a:solidFill xmlns:a="http://schemas.openxmlformats.org/drawingml/2006/main">
      <a:srgbClr val="F7F6F1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92D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9394016c7f4ad9"/>
          <a:srcRect xmlns:a="http://schemas.openxmlformats.org/drawingml/2006/main" l="32235" t="0" r="3223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91375" y="0"/>
            <a:ext cx="50006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F499EC-6D5A-4678-B022-6BA2C1F9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"/>
            <a:ext cx="633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ALMARO COLLECTION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3075C4-E9B7-466C-BF45-DB8C5D56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6334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Can Spanish heritage</a:t>
            </a:r>
          </a:p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hospitality earn</a:t>
            </a:r>
          </a:p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20%+ net?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8253B8-252E-4F10-BF9B-B65BAE9F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0"/>
            <a:ext cx="6096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D3DE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D3DED6"/>
                </a:solidFill>
                <a:latin typeface="Helvetica Neue"/>
                <a:ea typeface="Helvetica Neue"/>
                <a:cs typeface="Helvetica Neue"/>
              </a:rPr>
              <a:t>A selective investment case</a:t>
            </a:r>
          </a:p>
          <a:p xmlns:a="http://schemas.openxmlformats.org/drawingml/2006/main">
            <a:pPr>
              <a:defRPr sz="2175">
                <a:solidFill>
                  <a:srgbClr val="D3DE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D3DED6"/>
                </a:solidFill>
                <a:latin typeface="Helvetica Neue"/>
                <a:ea typeface="Helvetica Neue"/>
                <a:cs typeface="Helvetica Neue"/>
              </a:rPr>
              <a:t>and a practical route to the first deal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239FB2-FF42-4D46-8031-09F98690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8167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D3DE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D3DED6"/>
                </a:solidFill>
                <a:latin typeface="Helvetica Neue"/>
                <a:ea typeface="Helvetica Neue"/>
                <a:cs typeface="Helvetica Neue"/>
              </a:rPr>
              <a:t>19 September 2026  •  Investment committee discussion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B964AC-D308-43D3-926A-BC6E964C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609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3DE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D3DED6"/>
                </a:solidFill>
                <a:latin typeface="Helvetica Neue"/>
                <a:ea typeface="Helvetica Neue"/>
                <a:cs typeface="Helvetica Neue"/>
              </a:rPr>
              <a:t>No assets controlled. All projections are illustrative.</a:t>
            </a:r>
          </a:p>
        </p:txBody>
      </p:sp>
    </p:spTree>
    <p:extLst>
      <p:ext uri="{BB962C8B-B14F-4D97-AF65-F5344CB8AC3E}">
        <p14:creationId xmlns:p14="http://schemas.microsoft.com/office/powerpoint/2010/main" val="17320422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D3FF21-E071-4FBF-9A49-3E5DD3E3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43A83-0124-4C37-BD72-16E0F651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Possible selectively. Repeatability is unproven.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476545-B9D4-4BCB-A0F1-E704F1069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Recommendation: fund a disciplined first deal, then earn the right to scale.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306C25-48AB-4DF5-8771-D87950AB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4191C-92C4-40E2-A095-7C58F4A7F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illustrative model; public precedents. No acquired or contracted portfolio.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533332-DF36-4AAA-AB87-AA154ACE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CA688A-E8C2-4055-AC08-08476677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investable idea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7BA914-C0A5-4F1B-829E-103CBCB0B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Buy legally operating heritage hotels at a defensible basis; improve the guest product, achieved rates and owner cash flow.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E086C4-D29E-4E6B-BAD0-AF597AF7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6695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financial obstacle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21EAD4-E337-4EB3-B947-F42E91D7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705100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Most initial prospects have only 14–20 keys. Full luxury service, restoration and collection overhead compete for a small revenue base.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273A9D-AB71-4B39-B6E1-C29E44E1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What the model says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DE81AF-B916-4AFA-AF2B-EEC646B2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624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Illustrative 30-key base: 5.7% net. A demanding qualifying case reaches 23.2%—with €625 starting ADR, 68% stabilized occupancy and tight capital cost.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0F79EB-7328-4F3F-BDC1-EC848C69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24325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What to approve now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89049A-4B9D-43B7-AA65-E665A079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5624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 90-day sourcing and diligence program, an experienced operator, and a priced pilot. No blanket approval to buy the nine prospects.</a:t>
            </a:r>
          </a:p>
        </p:txBody>
      </p:sp>
    </p:spTree>
    <p:extLst>
      <p:ext uri="{BB962C8B-B14F-4D97-AF65-F5344CB8AC3E}">
        <p14:creationId xmlns:p14="http://schemas.microsoft.com/office/powerpoint/2010/main" val="19482237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ECFCF3-6DAF-45A6-A389-83FA0520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3782E0-C0A9-42C1-A709-250AE9592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Some hotel platforms have delivered strong returns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41F81F-77A4-4B05-A6A7-60DCC360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The public evidence is selected, manager-reported and imperfectly comparable.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540F6F-F2C7-4EAD-9655-D22700546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A758A5-84AE-4ADC-825B-62F64428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Sources: Azora; Honotel. Accessed 19 September 2026.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C72FA4-C571-41F5-A12E-EB8207D6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571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2571750"/>
                <a:gridCol w="5638800"/>
              </a:tblGrid>
              <a:tr h="7143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Case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Reported outcome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Mechanism and limitation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Hispania / Azora 2014–2018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19% shareholder IRR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46 hotels with repositioning. Mixed portfolio included offices and housing.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Honotel CHR 2007–2017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&gt;18.5% IRR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 French hotels / 919 rooms. Gross versus net return not specified.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Honotel Timhotel 2003–2006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&gt;35% IRR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 Paris hotels / 850 rooms. Urban portfolio; selected earlier-cycle result.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Azora Carey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2.6× cash-on-cash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Distress, operator renegotiation and refinancing. No disclosed IRR.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8F23DB-3933-4F73-A88A-BF02C1F8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150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None proves repeatable 20%+ net LP returns from small Spanish heritage conversions.</a:t>
            </a:r>
          </a:p>
        </p:txBody>
      </p:sp>
    </p:spTree>
    <p:extLst>
      <p:ext uri="{BB962C8B-B14F-4D97-AF65-F5344CB8AC3E}">
        <p14:creationId xmlns:p14="http://schemas.microsoft.com/office/powerpoint/2010/main" val="20052983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ABC1E-907F-4663-A67B-0138B6EB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CEF96-01F1-4BD3-B070-FDD8E4C81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Product inspiration is stronger than return disclosure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B9DC1E-E45C-4B9E-B776-DEFB55067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Vestige and Reschio validate the guest proposition; their investor economics remain private.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B5A39B-AB9C-401C-917D-8BD5CF59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D4629-9EAC-44F4-A5B5-F2AF333B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Sources: official Vestige, Reschio and KSL materials. Historical collection counts retain their dates.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D40CE-7980-428C-8769-DAE09F56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09600" y="2076450"/>
          <a:ext xmlns:a="http://schemas.openxmlformats.org/drawingml/2006/main" cx="10972800" cy="32099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4000500"/>
                <a:gridCol w="4495800"/>
              </a:tblGrid>
              <a:tr h="802481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Reference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What is evidenced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What Almaro can copy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802481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Vestige • Spain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2023 plan: 12 hotels + 13 estates; three open at that date.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Heritage design and varied stay formats. Shared amenities across nearby sites.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802481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Reschio • Italy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Family ownership since 1994; hotel opened in 2021.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Exceptional guest product. Decades of estate development before opening.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802481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The Pig • UK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KSL backed eight country hotels in 2022; terms undisclosed.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Kitchen-garden hotels, ~30 rooms and experienced operators.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375ED-4683-42CD-AFAE-B6676A8A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Investor returns are undisclosed for these three product references.</a:t>
            </a:r>
          </a:p>
        </p:txBody>
      </p:sp>
    </p:spTree>
    <p:extLst>
      <p:ext uri="{BB962C8B-B14F-4D97-AF65-F5344CB8AC3E}">
        <p14:creationId xmlns:p14="http://schemas.microsoft.com/office/powerpoint/2010/main" val="6936121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A6F31F-89FB-469E-95B6-D2B02044B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7F6E2-215C-41B7-81E5-3D7A62FCD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A close conversion analogue exposes the scale 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573A6A-F87F-4C99-AB74-588EFA9E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The Pig at Groombridge: forecast unlevered project IRR by proposed room count.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603C3-5D5F-40CE-8FC3-7F5FA73E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93E8B8-2FAE-45F6-81E6-92D15CCE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Colliers, September 2024 planning viability appraisal, pp. 6 and 53–54. Forecasts, not realized returns.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37FA1C-3170-4E16-BE99-B624933B1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mlns:a="http://schemas.openxmlformats.org/drawingml/2006/main" x="609600" y="2266950"/>
          <a:ext xmlns:a="http://schemas.openxmlformats.org/drawingml/2006/main" cx="69532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d636351d794493e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ACC952-24E0-4C36-B2BF-0AEC83DC5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257425"/>
            <a:ext cx="3238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20.1%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79C45B-162B-49A2-AEDB-2324C5BC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086100"/>
            <a:ext cx="325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Forecast geared return</a:t>
            </a:r>
          </a:p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at 56 keys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A8FC7-3F64-431A-937E-05FEA566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010025"/>
            <a:ext cx="347662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Zero land acquisition cost</a:t>
            </a:r>
          </a:p>
          <a:p xmlns:a="http://schemas.openxmlformats.org/drawingml/2006/main">
            <a:pPr>
              <a:def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65% LTC debt at 7.5%</a:t>
            </a:r>
          </a:p>
          <a:p xmlns:a="http://schemas.openxmlformats.org/drawingml/2006/main">
            <a:pPr>
              <a:def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2 years build + 10 years trading</a:t>
            </a:r>
          </a:p>
          <a:p xmlns:a="http://schemas.openxmlformats.org/drawingml/2006/main">
            <a:pPr>
              <a:def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No LP fee/carry calculation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69496B-0F5C-4E82-9074-A5F12650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97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Larger hotels spread restaurant, management and infrastructure costs across more rooms.</a:t>
            </a:r>
          </a:p>
        </p:txBody>
      </p:sp>
    </p:spTree>
    <p:extLst>
      <p:ext uri="{BB962C8B-B14F-4D97-AF65-F5344CB8AC3E}">
        <p14:creationId xmlns:p14="http://schemas.microsoft.com/office/powerpoint/2010/main" val="664370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D5F94B-28F5-417E-A9F5-BDD6E488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A6B684-C5CD-4574-9997-327A0E50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Spain has demand and liquidity—but location matters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EC92D0-55B1-4967-AAE3-FC35711AF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National performance supports the sector; it cannot underwrite a particular rural estate.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629B4-35D0-41EF-8C9A-418F6256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86A68-DE6B-4929-947D-3264318A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Sources: INE 2025 and July 2026; Idescat 2025 provisional; Colliers 2025; CBRE 2024 hotel P&amp;Ls.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3D8E1-2C41-41FC-8A89-ADB13FF27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7052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48050"/>
                <a:gridCol w="2809875"/>
                <a:gridCol w="4714875"/>
              </a:tblGrid>
              <a:tr h="617538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Published figure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Investment implication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6175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Spain hotel demand • 2025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366.7m nights; +1.0%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Large market; growth alone does not rescue weak assets.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6175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Five-star hotels • July 2026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€339 ADR / €249 RevPAR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€500–625 annual starting ADR needs a proven premium.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6175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Catalonia rural • 2025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28.4% annual room occupancy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 seasonality warning, not a forecast for luxury hotels.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6175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Spain hotel deals • 2025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€4.275bn / 194 transactions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Exit market exists; activity concentrates in major destinations.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6175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Hotel operating sample • 2024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37.6% GOP margin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GOP is before reserve, debt, tax and several owner costs.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5519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FFF272-A1AA-4A7B-97F8-09AB5FBA4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7D965E-5BD9-46B4-BB1F-0DA3A802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Nine prospects are a sourcing list, not a portfolio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3FD76C-B4DB-4DA3-B704-F3E4DE63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Six have existing accommodation propositions; every key count, licence and P&amp;L needs verification.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2CDAE5-97D0-4CF7-96EE-87FDCF90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74F8A-1C61-4916-8BBD-3B37BFE7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Sources: Atlas / Almaro and linked selling-agent listings. Asking prices, not negotiated values.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11E056-C1FA-4AB2-885C-AEBF253D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8385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48075"/>
                <a:gridCol w="1304925"/>
                <a:gridCol w="1714500"/>
                <a:gridCol w="4305300"/>
              </a:tblGrid>
              <a:tr h="548368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Property / region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Ask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Indicative keys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First investment question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54836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Cortijo del Marqués / Granada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€2.95m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Does trading support price and works?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836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El Palomar / Cádiz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€2.45m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Park permissions and cooling scope.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54836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 Tala / Granada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€1.10m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 conditional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Cave safety; verify guest-unit count.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836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Casablanca / Tenerife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€2.90m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Hillside demand; island overhead.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54836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Casona de la Pinta / Cantabria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€1.75m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Seasonality and service economics.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836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Los Lentos / Granada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€1.65m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Restaurant margins after staffing.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1349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4C65B1-6FBB-4654-85CD-A0B6C6EA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CBB914-A77B-4ADF-A1E9-70EA3719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Conversions add permission and restoration risk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2DF407-8FB0-4ED7-A1A4-1682936B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Cheap square metres are valuable only if they become lawful, profitable guest space.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ED6D0-61B8-49EA-8EA0-FB7CA8C53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FC964F-3053-4BB3-8C1D-2F478537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Sources: Atlas / Almaro and selling-agent listings. Castell d’Empordà refers to the masia, not the existing hotel.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B442D9-7E1A-4BE4-A3FC-B4E2F697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067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2857500"/>
                <a:gridCol w="4638675"/>
              </a:tblGrid>
              <a:tr h="766763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Property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Ask / modeled keys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What must be resolved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766763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Can Traver / Garrotxa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€1.90m / unknown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Verify licensed keys and BCIL constraints. No costed conversion plan.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66763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Llagostera / Gironès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€1.45m / 16 assumed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Gross area includes sheds and parking. Prove permitted use and usable space.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766763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Castell d’Empordà masia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€1.20m / 16 assumed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Full restoration; hotel layout unproven. Not Hotel Castell d’Empordà.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E3D5AA-59B4-4136-A35E-B9762B0B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All nine asks total €17.35m. That excludes renovation, transaction costs and liquidity.</a:t>
            </a:r>
          </a:p>
        </p:txBody>
      </p:sp>
    </p:spTree>
    <p:extLst>
      <p:ext uri="{BB962C8B-B14F-4D97-AF65-F5344CB8AC3E}">
        <p14:creationId xmlns:p14="http://schemas.microsoft.com/office/powerpoint/2010/main" val="18615864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B3E591-8145-4857-A371-CDBC31FF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217E1-9CD1-4D3B-BAE3-9E171AFE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existing website screens do not meet the mandate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F2E978-A7F7-440D-9F7D-DEDDB887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Indicative annual cash yield on the earlier site budgets; before debt, tax and fund fees.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64EBE-1659-4A89-A561-1E48AEA5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F2C162-4414-42AC-86A2-2547A3004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investment page / source model, reviewed 19 September 2026. Not seller actuals or IRRs.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39C52D-977A-4DA7-AC1C-7167A6279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mlns:a="http://schemas.openxmlformats.org/drawingml/2006/main" x="609600" y="2266950"/>
          <a:ext xmlns:a="http://schemas.openxmlformats.org/drawingml/2006/main" cx="10972800" cy="29718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c75512db0be403b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0E8A57-4144-4160-8910-E958950F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5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0.5–5.4% cash yield is not a path to 20% net IRR without material operating or basis change.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756ABB-A663-416B-AF04-3F2410C2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76925"/>
            <a:ext cx="109537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Re-underwrite monthly trading and priced works; these screens do not cost the five-star vision.</a:t>
            </a:r>
          </a:p>
        </p:txBody>
      </p:sp>
    </p:spTree>
    <p:extLst>
      <p:ext uri="{BB962C8B-B14F-4D97-AF65-F5344CB8AC3E}">
        <p14:creationId xmlns:p14="http://schemas.microsoft.com/office/powerpoint/2010/main" val="11192504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C2FDB-7B94-468F-8C07-716C3CCA7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793229-CEB7-4ED2-BB3E-35251153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Acquisition price is only part of the capital requirement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F662BC-AD0F-4028-8D54-608EF3C4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Illustrative 30-key base: development budget and financing carry, not a quote for any Atlas property.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E6C21-73C6-4586-99F9-8F0BD016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FB26A-F131-4E9F-A52A-87ACA2EB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model. Budget assumptions are not construction bids; amounts rounded.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622F47-A243-4877-A36C-D80512C9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33925"/>
                <a:gridCol w="2324100"/>
                <a:gridCol w="3914775"/>
              </a:tblGrid>
              <a:tr h="544286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Base budget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Amount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Underwriting treatment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Purchase + acquisition costs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€2.85m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Transaction-specific tax advice.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Works, FF&amp;E and professional fees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€5.58m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Works €140k/key; FF&amp;E €25k/key.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Contingency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€0.84m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Test overruns and delayed opening.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Pre-opening, liquidity and project team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€0.95m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Paid team and opening liquidity.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Finance fee + development interest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€0.52m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Uncommitted lender assumptions.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Total capital cost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€10.74m / €358k/key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Further LP cash covers losses / fees.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0166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48957-F6CF-4CB3-8018-0A2B102C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9E086-88AD-44F9-B165-1C115343C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Owner cash flow drives the investment return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451B67-AD8D-471F-9914-BA07A657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30 keys; annual occupancy uses 365 days. Stabilized figures are operating year three.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4222CF-891A-440E-9F9A-CE10834C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23DF4-A6FE-4AC7-9838-3233C02D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model. ADR inputs are starting rates, grow 2.5% annually and exclude VAT / tourist levies.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5F0461-E2F5-4DA3-95A8-504BB4F3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790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753100"/>
                <a:gridCol w="2286000"/>
                <a:gridCol w="2933700"/>
              </a:tblGrid>
              <a:tr h="6318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Stabilized operating measure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Base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Qualifying case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Starting ADR / stabilized occupancy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€500 / 65%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€625 / 68%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Total revenue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€5.05m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€6.60m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Hotel EBITDA after platform allocation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€1.23m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€2.14m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Owner NOI after 4% replacement reserve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€1.03m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€1.87m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NOI yield on total capital cost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9.6%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20.2%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532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68FCA9-E8B3-4F76-910F-326103216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772719-74E1-4D23-8B41-77A15E6D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A strong hotel can still be a weak PE investment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C710BF-08D4-458D-91F2-6E90551E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Seven-year illustrative hold: two development years followed by five operating years.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E73DAC-82D3-4B50-8487-9597DD37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5E40DB-D9C9-4D55-B723-0FC988F1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model. Net means after modeled project tax, fees and carry; before investor-specific tax.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171208-859B-4693-98D8-5B1A4BB6D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43450"/>
                <a:gridCol w="2914650"/>
                <a:gridCol w="3314700"/>
              </a:tblGrid>
              <a:tr h="544286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Base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Qualifying case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Total capital cost / LP contributions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€10.74m / €7.04m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€9.25m / €5.68m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Unlevered / levered pre-fund IRR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6.9% / 7.6%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20.9% / 27.4%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Net LP IRR / net multiple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5.7% / 1.38×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23.2% / 3.28×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Exit capitalization rate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8.0%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8.0%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Exit value / key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€13.87m / €462k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€25.21m / €840k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Investment judgment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Fails 20% mandate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Passes only if demanding assumptions prove true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36900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D117A7-68C1-4C39-B88F-ADC0E3C77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F53EC2-9641-4C3F-8959-F6F5C8476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Solve the price backwards from the return hurdle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3A9587-8A42-49DD-B38D-139CAAC2E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The acquisition ceiling is an output of the full cash flow model—not a bargain-price intuition.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58C791-EFC5-43CF-A1D6-70359477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CC1E24-2568-492C-AD5C-2EDFFF005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model; all else held constant. Ceiling is not an offer recommendation or valuation.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BF14C6-787C-4D9F-B2C0-0C979FFE5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42503A-F9AD-4D17-9483-755DEBD9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95525"/>
            <a:ext cx="5429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5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€2.85m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E9E5DF-9207-477D-9E9F-BB405C18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7182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Maximum acquisition price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DC23CA-8674-4298-AC39-E86337EE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1475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For 20% net under the qualifying operating assumptions and unchanged works scope.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7444C5-475A-44EA-8238-8B4F8B58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95525"/>
            <a:ext cx="5238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5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€10.54m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70C9F0-B529-4C55-8834-F76751D3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171825"/>
            <a:ext cx="523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Corresponding total capital ceiling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F7AC3E-86D1-473A-AE92-1E596503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71475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This ceiling moves when rates, staffing, permits, capex or financing change.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8B2B5-6944-43F2-AB0C-B514E696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91150"/>
            <a:ext cx="10953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Under base trading assumptions, even a free building produces only 12.6% net.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3A582A-3473-4043-8D4D-B8637DEE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The binding constraint can be the operating model and restoration cost—not the seller’s asking price.</a:t>
            </a:r>
          </a:p>
        </p:txBody>
      </p:sp>
    </p:spTree>
    <p:extLst>
      <p:ext uri="{BB962C8B-B14F-4D97-AF65-F5344CB8AC3E}">
        <p14:creationId xmlns:p14="http://schemas.microsoft.com/office/powerpoint/2010/main" val="120975726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7FEAE7-A03B-4D59-A4DC-3E0AEDDD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8E4273-85A0-4841-841C-01622DA7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Ordinary friction can take returns below 20%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597E37-3422-4377-91AB-2EBC7A750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Selected independent stresses; they are not probabilities and can occur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F091F-E250-4234-9B4A-9D8C109A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31CAEE-0EB8-49AA-8FDB-DA8FD97E9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model. Same 8% exit cap. Fixed year-seven exit on delayed case. Trading stresses include ramp-up.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EDCAF0-0BC9-4C94-9BEA-A13139A7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graphicFrame>
        <p:nvGraphicFramePr>
          <p:cNvPr id="17" name="Chart"/>
          <p:cNvGraphicFramePr/>
          <p:nvPr/>
        </p:nvGraphicFramePr>
        <p:xfrm>
          <a:off xmlns:a="http://schemas.openxmlformats.org/drawingml/2006/main" x="609600" y="2266950"/>
          <a:ext xmlns:a="http://schemas.openxmlformats.org/drawingml/2006/main" cx="7239000" cy="33051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a240f1121b641da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06A456-3084-4737-AB4A-7EC6117F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333625"/>
            <a:ext cx="3190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20% is a hurdle,</a:t>
            </a:r>
          </a:p>
          <a:p xmlns:a="http://schemas.openxmlformats.org/drawingml/2006/main">
            <a:pPr>
              <a:defRPr sz="24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not a safety margin.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19ED97-CE5E-40C2-9741-497A6888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514725"/>
            <a:ext cx="319087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Full platform: €650k/year</a:t>
            </a:r>
          </a:p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Delay: +12 months</a:t>
            </a:r>
          </a:p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Works: +20%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 first hotel must fund the full platform cost.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EB6CF-98A3-4FFF-8218-672FE1D5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Underwrite combined stresses and preserve enough cash to survive a missed opening season.</a:t>
            </a:r>
          </a:p>
        </p:txBody>
      </p:sp>
    </p:spTree>
    <p:extLst>
      <p:ext uri="{BB962C8B-B14F-4D97-AF65-F5344CB8AC3E}">
        <p14:creationId xmlns:p14="http://schemas.microsoft.com/office/powerpoint/2010/main" val="197436842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4AE48B-CBD6-499B-8707-EFF64574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8019B7-1D48-4168-B56A-20AF8113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Trading underperformance can erase the equity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11239D-37D5-4EE1-9087-1A00CA3E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30-key stress: €425 ADR / 55% occupancy, +1 year / +20% works. 15-key case: €500 ADR / 65% occupancy.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8C3E1-EC3A-4C94-B41D-97E7FD51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0F657-BA96-49FF-B6FD-5B0D6B8D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model. Stress scenarios, not predictions; nonrecourse disposal assumed.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B40498-0155-413F-A393-8D625F56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3242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552950"/>
                <a:gridCol w="3209925"/>
                <a:gridCol w="3209925"/>
              </a:tblGrid>
              <a:tr h="554038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30-key combined downside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15-key full-service warning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5540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Total capital cost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€12.50m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€7.32m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540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Stabilized NOI after reserve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€0.17m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€0.12m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5540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Debt-service coverage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0.39×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0.50×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5540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Investor recovery / net IRR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0.00× / no defined IRR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0.00× / no defined IRR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55403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Modeled lender shortfall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€2.48m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€0.91m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86E175-DDBD-420D-9FC9-00D0925D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09537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A positive hotel operating profit does not guarantee debt service or equity recovery.</a:t>
            </a:r>
          </a:p>
        </p:txBody>
      </p:sp>
    </p:spTree>
    <p:extLst>
      <p:ext uri="{BB962C8B-B14F-4D97-AF65-F5344CB8AC3E}">
        <p14:creationId xmlns:p14="http://schemas.microsoft.com/office/powerpoint/2010/main" val="152005191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2185BB-7129-453D-ABD0-297BD4EE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7BA038-8A76-4377-A0CA-486D436F0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A large share of the return arrives only at exit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AAF9D-5AEB-4C2F-BB72-926D98C4B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The qualifying case depends on a buyer accepting sustainable cash flow and a substantial value per room.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12A8C-FBB1-4970-BAC2-5A6C4FC9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BB41C-D1D7-4572-B23B-F12FA210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Almaro model. Asset sale with tax; no assumed portfolio or brand premium.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3529C-0DC4-427A-99B1-14622BA1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DD44B5-9C98-4C8D-8D5C-EDD9A005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83.4%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25FE2A-86A2-4DF7-B96D-7920072E3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51435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of LP distributions occur in year seven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3D88D5-322A-44C1-8D40-92908181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4905375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Includes final-year operating cash. A delayed or weaker exit can materially change IRR.</a:t>
            </a:r>
          </a:p>
        </p:txBody>
      </p:sp>
      <p:graphicFrame>
        <p:nvGraphicFramePr>
          <p:cNvPr id="21" name=""/>
          <p:cNvGraphicFramePr/>
          <p:nvPr/>
        </p:nvGraphicFramePr>
        <p:xfrm>
          <a:off xmlns:a="http://schemas.openxmlformats.org/drawingml/2006/main" x="6315075" y="2324100"/>
          <a:ext xmlns:a="http://schemas.openxmlformats.org/drawingml/2006/main" cx="5257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14700"/>
                <a:gridCol w="1828800"/>
              </a:tblGrid>
              <a:tr h="6286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Qualifying exit bridge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Amount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Gross asset value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€25.21m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Selling costs + disposal tax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€5.04m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Debt repayment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€3.42m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Equity sale proceeds before fund fees / carry¹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€16.95m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</a:tbl>
          </a:graphicData>
        </a:graphic>
      </p:graphicFrame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A5E557-A514-42C0-99A3-5A39358D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705475"/>
            <a:ext cx="51625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¹ Includes €0.20m working-capital release.</a:t>
            </a:r>
          </a:p>
        </p:txBody>
      </p:sp>
    </p:spTree>
    <p:extLst>
      <p:ext uri="{BB962C8B-B14F-4D97-AF65-F5344CB8AC3E}">
        <p14:creationId xmlns:p14="http://schemas.microsoft.com/office/powerpoint/2010/main" val="190413992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97F969-C340-4B5E-A046-AA44A098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6C8D7-3279-48FC-92BC-773DCD24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Match the ownership structure to the available edge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8C2AF4-DD57-482D-8F39-E60559D4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can build a brand before it owns every building, but each structure earns a different return.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09D7DD-90FC-4179-ACF3-6F236F36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D133BE-2896-4D19-9A9E-A4A6BB72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proposed strategy; contract economics and legal classification require transaction-specific advice.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D3BF7-3F10-497F-A2BE-4EDCC22F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7052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9350"/>
                <a:gridCol w="4276725"/>
                <a:gridCol w="4276725"/>
              </a:tblGrid>
              <a:tr h="74104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Structure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When it can work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Key discipline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Own and operate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Licensed hotel, low basis, limited works and proven demand.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Control basis and works. Budget paid staff and replacement reserves.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Owner joint venture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Owner contributes property; Almaro supplies execution.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Agree property value, governance, funding duties and exit rights.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Long lease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Existing hotel with modest tenant capex and affordable rent.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Protect term, capex recovery, rent increases and termination.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Management / brand contract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Build a track record with less capital and aligned owners.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Fees must fund the team. Different economics from property ownership.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84179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0322EE-768A-4BDD-A9E2-3CFC8F1C8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982DF-F9C0-44E9-95AA-51BAF1E0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Prove the operating model before raising a fund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527E04-7E4E-4F16-9694-D4C171594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Prove the pilot through a properly structured SPV or externally managed vehicle.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5BAC2A-C918-4EA4-BC60-9CD320BE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215C18-4208-4A03-8DA3-0FEA7FA7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proposed Almaro structure; Spanish Law 22/2014. No fund, licence or capital commitment established.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235FE-BEEC-4128-BB62-5ED14B05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340B2-8EAA-4988-8207-79DF9914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038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Property SPV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5AD7B-AD17-48A5-A62A-3205BCF9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5038725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Ring-fence title, debt, capex and hotel cash flow. Publish asset-level accounts and a funded opening plan.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F89488-71C1-4E44-90EE-F7422DB1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19325"/>
            <a:ext cx="5038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Operating company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9C435D-2B31-4F4E-B7BA-DFBF21A0A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657475"/>
            <a:ext cx="5038725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Experienced GM / operator, revenue management, purchasing and paid staff. Shared costs must reconcile to actual headcount.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378F6E-5F0A-4CC7-9F60-295DD980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5038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Investment vehicle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91DB0F-40AD-48A4-B635-E39A6DDAC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2950"/>
            <a:ext cx="5038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Target 20%+ net LP IRR; show gross-to-net bridge. Illustrative terms: 1.5% fee, 20% carry over 8% pref, no GP catch-up.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882327-A4E6-4CF2-8703-CC0874B9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14800"/>
            <a:ext cx="5038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Launch economics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2E53C3-26D1-4F62-8AAB-8BD9FAAB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552950"/>
            <a:ext cx="503872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The first deal carries more overhead. Avoid double-charging property management and fund fees; specify GP commitment and key-person protections.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E2D4D2-6D6D-492F-8878-55F3ECBBD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Single-deal model: a fund also needs underwriting for deployment pace, idle capital and failed deals.</a:t>
            </a:r>
          </a:p>
        </p:txBody>
      </p:sp>
    </p:spTree>
    <p:extLst>
      <p:ext uri="{BB962C8B-B14F-4D97-AF65-F5344CB8AC3E}">
        <p14:creationId xmlns:p14="http://schemas.microsoft.com/office/powerpoint/2010/main" val="183369777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A61A6-59CC-4229-9302-5DA38ACD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4A8C58-651B-4B04-9B57-2A2015E5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Every acquisition must pass four evidence gates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F4B22A-5E39-4C30-8663-96C5AF11B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 disciplined rejection process is the most repeatable part of the strategy.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C897E-15B5-4C45-86C7-32C61D7F5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4163C-1D88-40B3-BB6F-7502507C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proposed investment policy; Heritage Law 16/1985 and region-specific rules detailed in memo.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4095F-4AB6-4427-8350-E2C2E9CF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7052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62200"/>
                <a:gridCol w="4657725"/>
                <a:gridCol w="3952875"/>
              </a:tblGrid>
              <a:tr h="74104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Gate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 before unconditional purchase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Reject or reprice if…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Legal and physical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Title, lawful hotel keys, surveys; heritage, water and fire approvals.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Extra keys or works rely on unpriced permission or defects.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Demand and operations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36 months PMS / P&amp;L; achieved net ADR, staffing rota and local comps.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Brochure rates, unpaid staff or double-counted weddings.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Capital and financing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Priced works, timeline, contingency, debt and opening liquidity.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Opening delay or cost overrun requires rescue equity.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Return and exit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Net LP cash flows, buyer evidence and combined downside.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Only leverage or an exit premium makes returns work.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59473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A73163-BE6A-477B-BCED-F261CF91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6215F-358B-40CF-9FAA-BF234312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next 90 days should buy evidence and deal control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E35095-2295-46F1-BB01-56A9A28D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Illustrative diligence budget: €100k–€200k, staged against decisions—not acquisition capital.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45A314-EAB5-4119-9769-678EAD4AE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B30B2-B69E-43C2-B58E-25B88AF6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proposed work plan and budget, not adviser quotes. No external outreach has been sent.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EC82FA-7D74-4FAF-B5FA-2CBB24A5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71675"/>
                <a:gridCol w="4667250"/>
                <a:gridCol w="4333875"/>
              </a:tblGrid>
              <a:tr h="76200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When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Concrete output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Decision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Days 1–30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Operating partner, seller records and 2–3 assets in one region.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Keep assets with viable scale, demand and acquisition basis.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Days 31–60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Monthly model, surveys, works budget and lender / planning feedback.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Set bid ceiling and exclusivity. Resolve conditions before buying.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Days 61–90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Deal memo, financing, operator agreement and vehicle advice.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Fund an approved transaction. Use pilot results to decide on expansion.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006400-DBBD-4DFD-A2FC-1C9FA83F4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53075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Granada is a useful cluster to investigate; geography never substitutes for deal-level returns.</a:t>
            </a:r>
          </a:p>
        </p:txBody>
      </p:sp>
    </p:spTree>
    <p:extLst>
      <p:ext uri="{BB962C8B-B14F-4D97-AF65-F5344CB8AC3E}">
        <p14:creationId xmlns:p14="http://schemas.microsoft.com/office/powerpoint/2010/main" val="15904221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68853F-7104-4543-ADBA-B160813E3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920A1-5F5B-414E-BA61-19F24E2DF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credible Almaro pitch is disciplined restoration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AF3E94-F27B-4776-80F2-3A69E7032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Distinctive Spanish places, professional hospitality and acquisition prices set by investor cash 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B2167-1E7B-4DFB-A8E0-ED1AB4DA7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290BDB-B45A-4467-BE12-F8C99D37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Source: proposed Almaro investment positioning. The collection is at sourcing stage.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DBBDA3-2F62-4134-BAD6-38AF71B2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C48E07-6DA6-4969-B92A-9E5EACB3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5029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opportunity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188D12-AE06-424F-A47A-552A59F2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50292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Fragmented ownership and distinctive buildings may create negotiated opportunities for a specialist operator-investor.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A32579-78EA-4DE1-B854-49629E04C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47900"/>
            <a:ext cx="5029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advantage to build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FC6DC-7D71-4AD7-A766-AC53D122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686050"/>
            <a:ext cx="50292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 repeatable sourcing funnel, local restoration expertise, one coherent operating cluster and verified guest demand.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6540E1-5EDE-4F99-9C87-43588F34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00525"/>
            <a:ext cx="5029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promise to investors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D6354B-0636-4620-A37E-50906A1B0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502920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Transparent asset-level economics; a 20%+ net target used to reject weak deals; no assumption that beauty creates return.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A9D9F-0D88-43A1-9ECF-A6EA7AB3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00525"/>
            <a:ext cx="5029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The honest conclusion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69B961-9902-45E0-950E-9B8CA82A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638675"/>
            <a:ext cx="502920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Proceed with a pilot search. The current nine prospects do not yet demonstrate an investable, repeatable 20%+ net strategy.</a:t>
            </a:r>
          </a:p>
        </p:txBody>
      </p:sp>
    </p:spTree>
    <p:extLst>
      <p:ext uri="{BB962C8B-B14F-4D97-AF65-F5344CB8AC3E}">
        <p14:creationId xmlns:p14="http://schemas.microsoft.com/office/powerpoint/2010/main" val="20180918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23E3B8-6889-4A95-95B6-27602247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ALMARO COLLECTION  /  INVESTMENT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C2ADB7-626C-40AA-8346-A547EBF9B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192D28"/>
                </a:solidFill>
                <a:latin typeface="Helvetica Neue"/>
                <a:ea typeface="Helvetica Neue"/>
                <a:cs typeface="Helvetica Neue"/>
              </a:rPr>
              <a:t>Evidence, assumptions and next-level diligence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57985-F9FE-4544-B07A-481F03C5C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The memo and editable model provide sources, assumptions and the full calculation basis.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B18CC-994F-428A-AD37-E2E7B8C1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AD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F2D1B-E6F9-4579-B950-71C07C96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09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Research cut-off: 19 September 2026. Full URLs are also embedded in slide speaker notes.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59D6E9-F66C-4750-AF78-5044C7AC6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>
                <a:solidFill>
                  <a:srgbClr val="52645C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200275"/>
          <a:ext xmlns:a="http://schemas.openxmlformats.org/drawingml/2006/main" cx="10972800" cy="37052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33650"/>
                <a:gridCol w="4124325"/>
                <a:gridCol w="4314825"/>
              </a:tblGrid>
              <a:tr h="74104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 class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Core sources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Remaining evidence gaps</a:t>
                      </a:r>
                    </a:p>
                  </a:txBody>
                  <a:tcPr marL="123825" marR="123825" marT="28575" marB="28575" anchor="ctr">
                    <a:solidFill>
                      <a:srgbClr val="192D28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Historical returns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Azora Hispania / Carey; Honotel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Fee basis and cash-flow histories. Selected cases, not averages.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Product / development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Vestige, Reschio, KSL / The Pig, Colliers Groombridge appraisal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Vestige / Reschio investor IRRs. Pig realized returns and final costs.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Market evidence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INE; Idescat; Colliers; CBRE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Local luxury comps and achieved annual ADR for the prospects.</a:t>
                      </a:r>
                    </a:p>
                  </a:txBody>
                  <a:tcPr marL="123825" marR="123825" marT="28575" marB="28575" anchor="ctr">
                    <a:solidFill>
                      <a:srgbClr val="FFFFFF"/>
                    </a:solidFill>
                  </a:tcPr>
                </a:tc>
              </a:tr>
              <a:tr h="74104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Pipeline / underwriting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Atlas / Almaro, broker listings, Almaro illustrative model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92D2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Title, licences, trading, tenders, debt offers and exit valuations.</a:t>
                      </a:r>
                    </a:p>
                  </a:txBody>
                  <a:tcPr marL="123825" marR="123825" marT="28575" marB="28575" anchor="ctr">
                    <a:solidFill>
                      <a:srgbClr val="E9EE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9309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2026-09-19T15:40:56.2740000Z</dcterms:created>
  <dcterms:modified xsi:type="dcterms:W3CDTF">2026-09-19T15:40:56.2740000Z</dcterms:modified>
</coreProperties>
</file>